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4"/>
  </p:notesMasterIdLst>
  <p:sldIdLst>
    <p:sldId id="256" r:id="rId2"/>
    <p:sldId id="345" r:id="rId3"/>
    <p:sldId id="340" r:id="rId4"/>
    <p:sldId id="355" r:id="rId5"/>
    <p:sldId id="343" r:id="rId6"/>
    <p:sldId id="341" r:id="rId7"/>
    <p:sldId id="346" r:id="rId8"/>
    <p:sldId id="347" r:id="rId9"/>
    <p:sldId id="344" r:id="rId10"/>
    <p:sldId id="360" r:id="rId11"/>
    <p:sldId id="354" r:id="rId12"/>
    <p:sldId id="369" r:id="rId13"/>
    <p:sldId id="370" r:id="rId14"/>
    <p:sldId id="371" r:id="rId15"/>
    <p:sldId id="372" r:id="rId16"/>
    <p:sldId id="362" r:id="rId17"/>
    <p:sldId id="356" r:id="rId18"/>
    <p:sldId id="348" r:id="rId19"/>
    <p:sldId id="359" r:id="rId20"/>
    <p:sldId id="358" r:id="rId21"/>
    <p:sldId id="350" r:id="rId22"/>
    <p:sldId id="373" r:id="rId23"/>
    <p:sldId id="351" r:id="rId24"/>
    <p:sldId id="349" r:id="rId25"/>
    <p:sldId id="339" r:id="rId26"/>
    <p:sldId id="352" r:id="rId27"/>
    <p:sldId id="363" r:id="rId28"/>
    <p:sldId id="364" r:id="rId29"/>
    <p:sldId id="366" r:id="rId30"/>
    <p:sldId id="365" r:id="rId31"/>
    <p:sldId id="361" r:id="rId32"/>
    <p:sldId id="288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160" autoAdjust="0"/>
  </p:normalViewPr>
  <p:slideViewPr>
    <p:cSldViewPr snapToGrid="0">
      <p:cViewPr varScale="1">
        <p:scale>
          <a:sx n="101" d="100"/>
          <a:sy n="101" d="100"/>
        </p:scale>
        <p:origin x="907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04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749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76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948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61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29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99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적용과 기대효과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Ref.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7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93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319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856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0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86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4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75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0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</a:t>
            </a:r>
            <a:r>
              <a:rPr lang="ko-KR" altLang="en-US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연구모형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78" y="-5777975"/>
            <a:ext cx="9207783" cy="5179378"/>
          </a:xfrm>
          <a:prstGeom prst="rect">
            <a:avLst/>
          </a:prstGeom>
        </p:spPr>
      </p:pic>
      <p:sp>
        <p:nvSpPr>
          <p:cNvPr id="9" name="Google Shape;616;p60"/>
          <p:cNvSpPr txBox="1"/>
          <p:nvPr/>
        </p:nvSpPr>
        <p:spPr>
          <a:xfrm>
            <a:off x="1287448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Google Shape;616;p60"/>
          <p:cNvSpPr txBox="1"/>
          <p:nvPr/>
        </p:nvSpPr>
        <p:spPr>
          <a:xfrm>
            <a:off x="2601497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1" name="Google Shape;616;p60"/>
          <p:cNvSpPr txBox="1"/>
          <p:nvPr/>
        </p:nvSpPr>
        <p:spPr>
          <a:xfrm>
            <a:off x="3915546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Google Shape;616;p60"/>
          <p:cNvSpPr txBox="1"/>
          <p:nvPr/>
        </p:nvSpPr>
        <p:spPr>
          <a:xfrm>
            <a:off x="5229595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3" name="Google Shape;616;p60"/>
          <p:cNvSpPr txBox="1"/>
          <p:nvPr/>
        </p:nvSpPr>
        <p:spPr>
          <a:xfrm>
            <a:off x="1287448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4" name="Google Shape;616;p60"/>
          <p:cNvSpPr txBox="1"/>
          <p:nvPr/>
        </p:nvSpPr>
        <p:spPr>
          <a:xfrm>
            <a:off x="2601497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5" name="Google Shape;616;p60"/>
          <p:cNvSpPr txBox="1"/>
          <p:nvPr/>
        </p:nvSpPr>
        <p:spPr>
          <a:xfrm>
            <a:off x="3915546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6" name="Google Shape;616;p60"/>
          <p:cNvSpPr txBox="1"/>
          <p:nvPr/>
        </p:nvSpPr>
        <p:spPr>
          <a:xfrm>
            <a:off x="5229595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80619" y="1562582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780733" y="1864699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Google Shape;616;p60"/>
          <p:cNvSpPr txBox="1"/>
          <p:nvPr/>
        </p:nvSpPr>
        <p:spPr>
          <a:xfrm>
            <a:off x="7316957" y="1562581"/>
            <a:ext cx="1641848" cy="321232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목표 변수</a:t>
            </a:r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r>
              <a:rPr 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&lt;</a:t>
            </a:r>
            <a:r>
              <a:rPr lang="ko-KR" altLang="en-US" sz="1800" b="1" dirty="0" err="1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모기개체수</a:t>
            </a:r>
            <a:r>
              <a:rPr lang="en-US" altLang="ko-KR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&gt;</a:t>
            </a:r>
            <a:endParaRPr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7537" y="1664265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Google Shape;616;p60"/>
          <p:cNvSpPr txBox="1"/>
          <p:nvPr/>
        </p:nvSpPr>
        <p:spPr>
          <a:xfrm>
            <a:off x="1287448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Google Shape;616;p60"/>
          <p:cNvSpPr txBox="1"/>
          <p:nvPr/>
        </p:nvSpPr>
        <p:spPr>
          <a:xfrm>
            <a:off x="2601497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Google Shape;616;p60"/>
          <p:cNvSpPr txBox="1"/>
          <p:nvPr/>
        </p:nvSpPr>
        <p:spPr>
          <a:xfrm>
            <a:off x="3915546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4" name="Google Shape;616;p60"/>
          <p:cNvSpPr txBox="1"/>
          <p:nvPr/>
        </p:nvSpPr>
        <p:spPr>
          <a:xfrm>
            <a:off x="5229595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5" name="Google Shape;616;p60"/>
          <p:cNvSpPr txBox="1"/>
          <p:nvPr/>
        </p:nvSpPr>
        <p:spPr>
          <a:xfrm>
            <a:off x="1287448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6" name="Google Shape;616;p60"/>
          <p:cNvSpPr txBox="1"/>
          <p:nvPr/>
        </p:nvSpPr>
        <p:spPr>
          <a:xfrm>
            <a:off x="2601497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7" name="Google Shape;616;p60"/>
          <p:cNvSpPr txBox="1"/>
          <p:nvPr/>
        </p:nvSpPr>
        <p:spPr>
          <a:xfrm>
            <a:off x="3915546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Google Shape;616;p60"/>
          <p:cNvSpPr txBox="1"/>
          <p:nvPr/>
        </p:nvSpPr>
        <p:spPr>
          <a:xfrm>
            <a:off x="5229595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80619" y="2673620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7537" y="2775303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Google Shape;616;p60"/>
          <p:cNvSpPr txBox="1"/>
          <p:nvPr/>
        </p:nvSpPr>
        <p:spPr>
          <a:xfrm>
            <a:off x="1284962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2" name="Google Shape;616;p60"/>
          <p:cNvSpPr txBox="1"/>
          <p:nvPr/>
        </p:nvSpPr>
        <p:spPr>
          <a:xfrm>
            <a:off x="2599011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3" name="Google Shape;616;p60"/>
          <p:cNvSpPr txBox="1"/>
          <p:nvPr/>
        </p:nvSpPr>
        <p:spPr>
          <a:xfrm>
            <a:off x="3913060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4" name="Google Shape;616;p60"/>
          <p:cNvSpPr txBox="1"/>
          <p:nvPr/>
        </p:nvSpPr>
        <p:spPr>
          <a:xfrm>
            <a:off x="5227109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5" name="Google Shape;616;p60"/>
          <p:cNvSpPr txBox="1"/>
          <p:nvPr/>
        </p:nvSpPr>
        <p:spPr>
          <a:xfrm>
            <a:off x="1284962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6" name="Google Shape;616;p60"/>
          <p:cNvSpPr txBox="1"/>
          <p:nvPr/>
        </p:nvSpPr>
        <p:spPr>
          <a:xfrm>
            <a:off x="2599011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7" name="Google Shape;616;p60"/>
          <p:cNvSpPr txBox="1"/>
          <p:nvPr/>
        </p:nvSpPr>
        <p:spPr>
          <a:xfrm>
            <a:off x="3913060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9" name="Google Shape;616;p60"/>
          <p:cNvSpPr txBox="1"/>
          <p:nvPr/>
        </p:nvSpPr>
        <p:spPr>
          <a:xfrm>
            <a:off x="5227109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78133" y="3802633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051" y="3904316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6780733" y="2975737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6780733" y="4104750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Oultier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MinMaxScaler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05" y="3756289"/>
            <a:ext cx="6650135" cy="3743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88" y="272063"/>
            <a:ext cx="4416267" cy="3425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741"/>
          <a:stretch/>
        </p:blipFill>
        <p:spPr>
          <a:xfrm>
            <a:off x="0" y="3938463"/>
            <a:ext cx="8971243" cy="1079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963" y="5017546"/>
            <a:ext cx="6520280" cy="3670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70071" y="41021"/>
            <a:ext cx="2829320" cy="3715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70071" y="3938463"/>
            <a:ext cx="5921253" cy="990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70071" y="4929149"/>
            <a:ext cx="535379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367"/>
          <a:stretch/>
        </p:blipFill>
        <p:spPr>
          <a:xfrm>
            <a:off x="68828" y="1659972"/>
            <a:ext cx="4414888" cy="34777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'dew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'steam_pressure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ground_surface_temp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높은 양의 상관관계가 있는 것을 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나타냄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84227" y="1613675"/>
            <a:ext cx="4242415" cy="3524028"/>
            <a:chOff x="4241076" y="495908"/>
            <a:chExt cx="4738040" cy="464759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113727" y="1874520"/>
            <a:ext cx="204533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13727" y="3124200"/>
            <a:ext cx="204533" cy="20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41122" y="1134728"/>
            <a:ext cx="3592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Pairplot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높은 양의 상관관계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13727" y="3537864"/>
            <a:ext cx="204533" cy="20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21347" y="4160520"/>
            <a:ext cx="204533" cy="20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 –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 및 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drop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통한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해결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7" y="1138957"/>
            <a:ext cx="3549443" cy="2428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3650643"/>
            <a:ext cx="3504693" cy="149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35981"/>
          <a:stretch/>
        </p:blipFill>
        <p:spPr>
          <a:xfrm>
            <a:off x="4141713" y="1128364"/>
            <a:ext cx="3143507" cy="2438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r="36453"/>
          <a:stretch/>
        </p:blipFill>
        <p:spPr>
          <a:xfrm>
            <a:off x="4173702" y="3728308"/>
            <a:ext cx="3134003" cy="12275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49311" y="2518348"/>
            <a:ext cx="307299" cy="8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626" y="4304737"/>
            <a:ext cx="344774" cy="83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51482" y="4447119"/>
            <a:ext cx="2098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넘으면 </a:t>
            </a:r>
            <a:r>
              <a:rPr lang="ko-KR" altLang="en-US" sz="10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있다고 판단하며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넘으면 주의할 필요가 있는 것으로 </a:t>
            </a:r>
            <a:r>
              <a:rPr lang="ko-KR" altLang="en-US" sz="10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봄</a:t>
            </a:r>
            <a:endParaRPr lang="en-US" altLang="ko-KR" sz="10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2" name="직선 화살표 연결선 21"/>
          <p:cNvCxnSpPr>
            <a:stCxn id="20" idx="3"/>
            <a:endCxn id="18" idx="1"/>
          </p:cNvCxnSpPr>
          <p:nvPr/>
        </p:nvCxnSpPr>
        <p:spPr>
          <a:xfrm flipV="1">
            <a:off x="914400" y="4724118"/>
            <a:ext cx="637082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18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Boxplot, Violin Plot –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모기개체수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Outlier 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4" y="1390192"/>
            <a:ext cx="2726031" cy="1733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9" y="3123460"/>
            <a:ext cx="2628382" cy="1790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097" y="967345"/>
            <a:ext cx="575390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전처리후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air plot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232268"/>
            <a:ext cx="4501368" cy="3319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526844" y="1328460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49" y="2721353"/>
            <a:ext cx="445832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595414"/>
            <a:ext cx="6650135" cy="3743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705" y="7279894"/>
            <a:ext cx="6520280" cy="36706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345" y="659568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1. 누적 강수일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2. </a:t>
            </a:r>
            <a:r>
              <a:rPr lang="ko-KR" altLang="en-US" dirty="0" err="1"/>
              <a:t>결측치</a:t>
            </a:r>
            <a:r>
              <a:rPr lang="ko-KR" altLang="en-US" dirty="0"/>
              <a:t> 제거</a:t>
            </a:r>
          </a:p>
          <a:p>
            <a:r>
              <a:rPr lang="ko-KR" altLang="en-US" dirty="0"/>
              <a:t>분석 시 사용하지 않는 최고기온(</a:t>
            </a:r>
            <a:r>
              <a:rPr lang="ko-KR" altLang="en-US" dirty="0" err="1"/>
              <a:t>h_temp</a:t>
            </a:r>
            <a:r>
              <a:rPr lang="ko-KR" altLang="en-US" dirty="0"/>
              <a:t>)을 제외하고,</a:t>
            </a:r>
          </a:p>
          <a:p>
            <a:r>
              <a:rPr lang="ko-KR" altLang="en-US" dirty="0" err="1"/>
              <a:t>wind</a:t>
            </a:r>
            <a:r>
              <a:rPr lang="ko-KR" altLang="en-US" dirty="0"/>
              <a:t>, </a:t>
            </a:r>
            <a:r>
              <a:rPr lang="ko-KR" altLang="en-US" dirty="0" err="1"/>
              <a:t>sunshine</a:t>
            </a:r>
            <a:r>
              <a:rPr lang="ko-KR" altLang="en-US" dirty="0"/>
              <a:t>, </a:t>
            </a:r>
            <a:r>
              <a:rPr lang="ko-KR" altLang="en-US" dirty="0" err="1"/>
              <a:t>sunshine_time은</a:t>
            </a:r>
            <a:r>
              <a:rPr lang="ko-KR" altLang="en-US" dirty="0"/>
              <a:t> 앞뒤 3일의 평균값으로 대체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3. 현재, 7일 전, 14일 전 데이터 구축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4. 7일 전 데이터에서 누적 강수량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accum_rain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5. 당일을 포함하여 7일 전까지의 값을 평균 낸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56867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Feature Importance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601600"/>
            <a:ext cx="4247308" cy="2706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76" y="1519782"/>
            <a:ext cx="4437474" cy="28703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52" y="2954979"/>
            <a:ext cx="6743824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4" y="1028900"/>
            <a:ext cx="6968820" cy="39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231210"/>
            <a:ext cx="6653579" cy="37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1231210"/>
            <a:ext cx="6570345" cy="36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3881" y="108843"/>
            <a:ext cx="7717500" cy="572700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9" y="905828"/>
            <a:ext cx="6981825" cy="3929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2" y="905828"/>
            <a:ext cx="6971230" cy="39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8F3D3C70-0AC4-4A52-BECE-1709C4AB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20" y="1241892"/>
            <a:ext cx="2350136" cy="176138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1868A35A-5C4B-47E2-BC37-64979FB2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3" y="3217088"/>
            <a:ext cx="2451461" cy="1830967"/>
          </a:xfrm>
          <a:prstGeom prst="rect">
            <a:avLst/>
          </a:prstGeom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6A517A36-CDAA-4532-914E-F8E10242A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169" y="1241892"/>
            <a:ext cx="2451461" cy="1761385"/>
          </a:xfrm>
          <a:prstGeom prst="rect">
            <a:avLst/>
          </a:prstGeom>
        </p:spPr>
      </p:pic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CE412C3B-906F-46B7-AB28-44F44A244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29" y="1241892"/>
            <a:ext cx="2299176" cy="1761385"/>
          </a:xfrm>
          <a:prstGeom prst="rect">
            <a:avLst/>
          </a:prstGeom>
        </p:spPr>
      </p:pic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DF8D8F55-9AB6-4E56-9BF4-E600E2745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372" y="3251879"/>
            <a:ext cx="2289321" cy="17613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5511" y="9329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쾌적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34157" y="9329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53219" y="92777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주의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4776" y="29429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불쾌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09317" y="294291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623858" y="1708313"/>
            <a:ext cx="2352517" cy="2589928"/>
            <a:chOff x="6547742" y="1402953"/>
            <a:chExt cx="2352517" cy="25899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C96AF5-0B02-49E2-ACA0-9F56EE37D078}"/>
                </a:ext>
              </a:extLst>
            </p:cNvPr>
            <p:cNvSpPr/>
            <p:nvPr/>
          </p:nvSpPr>
          <p:spPr>
            <a:xfrm>
              <a:off x="6686501" y="1669530"/>
              <a:ext cx="540942" cy="378612"/>
            </a:xfrm>
            <a:prstGeom prst="rect">
              <a:avLst/>
            </a:prstGeom>
            <a:solidFill>
              <a:srgbClr val="2E2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C96AF5-0B02-49E2-ACA0-9F56EE37D078}"/>
                </a:ext>
              </a:extLst>
            </p:cNvPr>
            <p:cNvSpPr/>
            <p:nvPr/>
          </p:nvSpPr>
          <p:spPr>
            <a:xfrm>
              <a:off x="6686501" y="2113284"/>
              <a:ext cx="540942" cy="378612"/>
            </a:xfrm>
            <a:prstGeom prst="rect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C96AF5-0B02-49E2-ACA0-9F56EE37D078}"/>
                </a:ext>
              </a:extLst>
            </p:cNvPr>
            <p:cNvSpPr/>
            <p:nvPr/>
          </p:nvSpPr>
          <p:spPr>
            <a:xfrm>
              <a:off x="6686501" y="2557038"/>
              <a:ext cx="540942" cy="378612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C96AF5-0B02-49E2-ACA0-9F56EE37D078}"/>
                </a:ext>
              </a:extLst>
            </p:cNvPr>
            <p:cNvSpPr/>
            <p:nvPr/>
          </p:nvSpPr>
          <p:spPr>
            <a:xfrm>
              <a:off x="6686501" y="3000792"/>
              <a:ext cx="540942" cy="378612"/>
            </a:xfrm>
            <a:prstGeom prst="rect">
              <a:avLst/>
            </a:prstGeom>
            <a:solidFill>
              <a:srgbClr val="FFB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7C96AF5-0B02-49E2-ACA0-9F56EE37D078}"/>
                </a:ext>
              </a:extLst>
            </p:cNvPr>
            <p:cNvSpPr/>
            <p:nvPr/>
          </p:nvSpPr>
          <p:spPr>
            <a:xfrm>
              <a:off x="6686501" y="3444546"/>
              <a:ext cx="540942" cy="378612"/>
            </a:xfrm>
            <a:prstGeom prst="rect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20983" y="1620553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 ~ 250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20982" y="2111551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251 ~ 750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20982" y="2556185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751~ 2250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20981" y="3047183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2251 ~ 5625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20981" y="3491817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5626 ~ 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47742" y="1402953"/>
              <a:ext cx="2352517" cy="25899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57440" y="116633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모기개체수에 따른 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784915"/>
            <a:ext cx="7743825" cy="4358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678" y="784915"/>
            <a:ext cx="6603023" cy="37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5" y="718135"/>
            <a:ext cx="8758435" cy="3883845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외 기후변화에 따라 증가할 매개체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감영병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 같은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예방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연구로서도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확대 가능</a:t>
            </a:r>
            <a:endParaRPr lang="en-US" altLang="ko-KR" sz="1100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기온변화에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매개체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감염병들에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대한 발생을 예측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연구결과에서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우리나라의 온도가 섭씨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상승할 경우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말라리아순으로 이들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평균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발생이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4.27%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 할 것으로 예측되었다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(Shin et al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.,2009).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매개체 분포 확대와 밀도 증가는 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강우량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습도와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기후요소에 밀접한 영향을 받는다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인한 생태계 교란은 매개체 분포 대와 밀도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증가에 영향을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주기 때문에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말라리아와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곤충 및 설치류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질병발생 양상이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변할 수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(Ref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 평가보고서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진드기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연평균 환자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발생수는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최고기온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최저기온과 상관성을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나타내었고 늦봄과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여름의 기온과 밀접한 관련성이 있으며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계절성이 뚜렷하다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강공언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2016)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800" b="75532"/>
          <a:stretch/>
        </p:blipFill>
        <p:spPr>
          <a:xfrm>
            <a:off x="741401" y="3453111"/>
            <a:ext cx="4130040" cy="1611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073" b="40096"/>
          <a:stretch/>
        </p:blipFill>
        <p:spPr>
          <a:xfrm>
            <a:off x="5349196" y="3189826"/>
            <a:ext cx="3558584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6" y="718135"/>
            <a:ext cx="5244458" cy="4328427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일평균기온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최고기온이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상승함에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 일주일 후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성체 개체수가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27%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증가할 가능성이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있으며 상대습도와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강수량은 양의 상관성을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보인다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기후변화로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 상승 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매개모기의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밀도 증가가 예상되며 이로 인해서 환자수가 다시 증가할 가능성이 있다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2017)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주요환경변화에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미래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발생양상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미래감염병대비과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주간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건강과 질병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10(38),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1024-1028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매개하는 질환 중 기후 변화에 의해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우리나라에서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 발생이 증가가 가능한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삼일열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일본뇌염이 있으며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해외에서 유입이 되어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기후변화에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의해 국내에서 새롭게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발생하리라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예상되는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뎅기열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웨스트나일열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치쿤구니야열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열대열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등이 있다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기후변화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평가보고서</a:t>
            </a:r>
            <a:endParaRPr lang="en-US" altLang="ko-KR" sz="9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환자가 밀집되어 있는 서울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경기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강원에서 기온이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상승하면 발생 위험이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10.8%, 12.7%, 14.2%, 20.8%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증가하였다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채수미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(2014)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지역특성이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 발생에 미치는 영향</a:t>
            </a:r>
            <a:endParaRPr lang="en-US" altLang="ko-KR" sz="9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17" y="3248869"/>
            <a:ext cx="2731625" cy="1601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3804" y="4800341"/>
            <a:ext cx="3750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5478857" y="697322"/>
            <a:ext cx="3576600" cy="2034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8857" y="2790192"/>
            <a:ext cx="3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모기자동계측장비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(DMS)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 현황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3" y="1114241"/>
            <a:ext cx="4433569" cy="34577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49572" y="2789120"/>
            <a:ext cx="4056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구별로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개씩 총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  <a:p>
            <a:pPr marL="285750" indent="-285750" algn="just" fontAlgn="base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수변부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주거지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분류</a:t>
            </a:r>
          </a:p>
          <a:p>
            <a:pPr marL="285750" indent="-285750" algn="just" fontAlgn="base" latinLnBrk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현황 시각화 자료를 통해 구별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지리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타입별로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골고루 설치되어 있어 서울 전역의 모기 발생량을 분석하기에 적합하다고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판단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50329" y="1028900"/>
            <a:ext cx="3695700" cy="41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 latinLnBrk="1">
              <a:lnSpc>
                <a:spcPct val="20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구별로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개씩 총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79708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7968" y="457258"/>
            <a:ext cx="5198333" cy="3898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7E210-C60D-4333-8AEA-347A2AAA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421" y="1627406"/>
            <a:ext cx="3391194" cy="3101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3532D6-08E4-4824-A84D-97F96FAB7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44" y="-708703"/>
            <a:ext cx="3078747" cy="2331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94" y="603369"/>
            <a:ext cx="2490373" cy="23688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80DC54-4230-4705-9BF8-9CE1BD6EE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945" y="3196329"/>
            <a:ext cx="2619198" cy="1839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457D67-36F2-4A2B-86AF-F6C5F3E30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802" y="2477284"/>
            <a:ext cx="4879462" cy="266621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16428B9-7BE1-4A1F-8590-1740E3D2B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840" y="603369"/>
            <a:ext cx="4000847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가설설정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성장 기간을 반영한 기후 데이터가 모기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개체수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증가량과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상관관계가 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 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" y="1129018"/>
            <a:ext cx="7298544" cy="41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Picture 4" descr="깃허브(GitHub)의 공식 마스코트 옥토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6400800" y="1239448"/>
            <a:ext cx="2617501" cy="24209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61;p56"/>
          <p:cNvSpPr txBox="1">
            <a:spLocks/>
          </p:cNvSpPr>
          <p:nvPr/>
        </p:nvSpPr>
        <p:spPr>
          <a:xfrm>
            <a:off x="6641550" y="3639682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마스코트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endParaRPr lang="en-US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2" name="Google Shape;562;p56"/>
          <p:cNvSpPr txBox="1">
            <a:spLocks/>
          </p:cNvSpPr>
          <p:nvPr/>
        </p:nvSpPr>
        <p:spPr>
          <a:xfrm>
            <a:off x="6400800" y="4166464"/>
            <a:ext cx="2743200" cy="97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  <a:endParaRPr lang="en-US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3" name="Google Shape;561;p56"/>
          <p:cNvSpPr txBox="1">
            <a:spLocks/>
          </p:cNvSpPr>
          <p:nvPr/>
        </p:nvSpPr>
        <p:spPr>
          <a:xfrm>
            <a:off x="4720215" y="1460257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endParaRPr lang="en-US" sz="28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3289177" y="1320544"/>
            <a:ext cx="3191899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김형림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영화나 콘텐츠 산업을 분석해보고 싶습니다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!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고아름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에너지에 관심이 있습니다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남예은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데이터와 친해지고 싶은 남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예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입니다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박지인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경제 금융에 관심이 있습니다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339" y="990935"/>
            <a:ext cx="7076889" cy="39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수집원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데이터출처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정의 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5" y="412129"/>
            <a:ext cx="7856964" cy="44195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5" y="2155598"/>
            <a:ext cx="5684520" cy="3199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56963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866</Words>
  <Application>Microsoft Office PowerPoint</Application>
  <PresentationFormat>화면 슬라이드 쇼(16:9)</PresentationFormat>
  <Paragraphs>196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12롯데마트드림Bold</vt:lpstr>
      <vt:lpstr>Barlow</vt:lpstr>
      <vt:lpstr>Montserrat</vt:lpstr>
      <vt:lpstr>나눔스퀘어 ExtraBold</vt:lpstr>
      <vt:lpstr>나눔스퀘어_ac ExtraBold</vt:lpstr>
      <vt:lpstr>Arial</vt:lpstr>
      <vt:lpstr>Wingdings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모기자동계측장비(DMS)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선정(연구모형)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분석</vt:lpstr>
      <vt:lpstr>데이터 분석</vt:lpstr>
      <vt:lpstr>데이터 분석</vt:lpstr>
      <vt:lpstr>데이터 분석 결과</vt:lpstr>
      <vt:lpstr>모기지수 시각화</vt:lpstr>
      <vt:lpstr>3. 기대효과</vt:lpstr>
      <vt:lpstr>기대효과</vt:lpstr>
      <vt:lpstr>기대효과</vt:lpstr>
      <vt:lpstr>기대효과</vt:lpstr>
      <vt:lpstr>기대효과</vt:lpstr>
      <vt:lpstr>기대효과</vt:lpstr>
      <vt:lpstr>4. 개발후기 및 느낀점</vt:lpstr>
      <vt:lpstr>개발후기 및 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114</cp:revision>
  <dcterms:modified xsi:type="dcterms:W3CDTF">2021-07-18T13:26:53Z</dcterms:modified>
</cp:coreProperties>
</file>